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68" r:id="rId3"/>
    <p:sldId id="275" r:id="rId4"/>
    <p:sldId id="269" r:id="rId5"/>
    <p:sldId id="276" r:id="rId6"/>
    <p:sldId id="277" r:id="rId7"/>
    <p:sldId id="272" r:id="rId8"/>
  </p:sldIdLst>
  <p:sldSz cx="9144000" cy="6858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75" d="100"/>
          <a:sy n="75" d="100"/>
        </p:scale>
        <p:origin x="-1734" y="-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37787141-82E8-4B75-89D3-FB9DB5DC8E10}" type="datetimeFigureOut">
              <a:rPr lang="fr-CH" smtClean="0"/>
              <a:t>26.11.2015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fr-CH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C58C363D-3F73-4B6E-9BBF-9128824229A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590201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804763" indent="-3095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238098" indent="-24762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733337" indent="-24762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228576" indent="-24762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3DC2A61-5790-486B-8C75-C57379AB6BDB}" type="slidenum">
              <a:rPr lang="fr-CH">
                <a:solidFill>
                  <a:prstClr val="black"/>
                </a:solidFill>
              </a:rPr>
              <a:pPr eaLnBrk="1" hangingPunct="1"/>
              <a:t>1</a:t>
            </a:fld>
            <a:endParaRPr lang="fr-CH">
              <a:solidFill>
                <a:prstClr val="black"/>
              </a:solidFill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5867400"/>
            <a:ext cx="9144000" cy="9906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6E89B0"/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5" name="Picture 5" descr="LOGOFRUTIG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959475"/>
            <a:ext cx="914400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7"/>
          <p:cNvSpPr txBox="1">
            <a:spLocks noChangeAspect="1" noChangeArrowheads="1"/>
          </p:cNvSpPr>
          <p:nvPr/>
        </p:nvSpPr>
        <p:spPr bwMode="auto">
          <a:xfrm>
            <a:off x="7508839" y="6494463"/>
            <a:ext cx="137005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fr-CH" sz="800" dirty="0" smtClean="0">
                <a:solidFill>
                  <a:srgbClr val="FFFFFF"/>
                </a:solidFill>
              </a:rPr>
              <a:t>FJ - </a:t>
            </a:r>
            <a:fld id="{214C2BCC-9D20-4871-A351-FD08D07F7728}" type="datetime1">
              <a:rPr lang="fr-CH" sz="800" smtClean="0">
                <a:solidFill>
                  <a:srgbClr val="FFFFFF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26.11.2015</a:t>
            </a:fld>
            <a:r>
              <a:rPr lang="fr-CH" sz="800" dirty="0" smtClean="0">
                <a:solidFill>
                  <a:srgbClr val="FFFFFF"/>
                </a:solidFill>
              </a:rPr>
              <a:t> </a:t>
            </a:r>
            <a:r>
              <a:rPr lang="fr-CH" sz="800" dirty="0">
                <a:solidFill>
                  <a:srgbClr val="FFFFFF"/>
                </a:solidFill>
              </a:rPr>
              <a:t>- Page 1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noProof="0" smtClean="0"/>
              <a:t>Modifiez le style du titre</a:t>
            </a:r>
            <a:endParaRPr lang="fr-CH" noProof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fr-FR" noProof="0" smtClean="0"/>
              <a:t>Modifiez le style des sous-titres du masque</a:t>
            </a:r>
            <a:endParaRPr lang="fr-CH" noProof="0" smtClean="0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quarter" idx="10"/>
          </p:nvPr>
        </p:nvSpPr>
        <p:spPr>
          <a:xfrm>
            <a:off x="1401763" y="6192838"/>
            <a:ext cx="7480300" cy="100012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Office de l'urbanisme</a:t>
            </a:r>
            <a:endParaRPr lang="de-DE">
              <a:solidFill>
                <a:srgbClr val="FFFFFF"/>
              </a:solidFill>
            </a:endParaRPr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r-CH">
                <a:solidFill>
                  <a:srgbClr val="FFFFFF"/>
                </a:solidFill>
              </a:rPr>
              <a:t>Département de l'aménagement, du logement et de l'énergie</a:t>
            </a: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7834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dt" sz="quarter" idx="10"/>
          </p:nvPr>
        </p:nvSpPr>
        <p:spPr>
          <a:xfrm>
            <a:off x="1401763" y="6192838"/>
            <a:ext cx="7480300" cy="10001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Office de l'urbanisme</a:t>
            </a:r>
            <a:endParaRPr lang="de-DE">
              <a:solidFill>
                <a:srgbClr val="FFFFFF"/>
              </a:solidFill>
            </a:endParaRP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>
                <a:solidFill>
                  <a:srgbClr val="FFFFFF"/>
                </a:solidFill>
              </a:rPr>
              <a:t>Département de l'aménagement, du logement et de l'énergie</a:t>
            </a: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741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38797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38797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dt" sz="quarter" idx="10"/>
          </p:nvPr>
        </p:nvSpPr>
        <p:spPr>
          <a:xfrm>
            <a:off x="1401763" y="6192838"/>
            <a:ext cx="7480300" cy="10001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Office de l'urbanisme</a:t>
            </a:r>
            <a:endParaRPr lang="de-DE">
              <a:solidFill>
                <a:srgbClr val="FFFFFF"/>
              </a:solidFill>
            </a:endParaRP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>
                <a:solidFill>
                  <a:srgbClr val="FFFFFF"/>
                </a:solidFill>
              </a:rPr>
              <a:t>Département de l'aménagement, du logement et de l'énergie</a:t>
            </a: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5173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dt" sz="quarter" idx="10"/>
          </p:nvPr>
        </p:nvSpPr>
        <p:spPr>
          <a:xfrm>
            <a:off x="1401763" y="6192838"/>
            <a:ext cx="7480300" cy="10001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Office de l'urbanisme</a:t>
            </a:r>
            <a:endParaRPr lang="de-DE">
              <a:solidFill>
                <a:srgbClr val="FFFFFF"/>
              </a:solidFill>
            </a:endParaRP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>
                <a:solidFill>
                  <a:srgbClr val="FFFFFF"/>
                </a:solidFill>
              </a:rPr>
              <a:t>Département de l'aménagement, du logement et de l'énergie</a:t>
            </a: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60873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Rectangle 20"/>
          <p:cNvSpPr>
            <a:spLocks noGrp="1" noChangeArrowheads="1"/>
          </p:cNvSpPr>
          <p:nvPr>
            <p:ph type="dt" sz="quarter" idx="10"/>
          </p:nvPr>
        </p:nvSpPr>
        <p:spPr>
          <a:xfrm>
            <a:off x="1401763" y="6192838"/>
            <a:ext cx="7480300" cy="10001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Office de l'urbanisme</a:t>
            </a:r>
            <a:endParaRPr lang="de-DE">
              <a:solidFill>
                <a:srgbClr val="FFFFFF"/>
              </a:solidFill>
            </a:endParaRP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>
                <a:solidFill>
                  <a:srgbClr val="FFFFFF"/>
                </a:solidFill>
              </a:rPr>
              <a:t>Département de l'aménagement, du logement et de l'énergie</a:t>
            </a: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62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28775"/>
            <a:ext cx="4038600" cy="403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28775"/>
            <a:ext cx="4038600" cy="403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dt" sz="quarter" idx="10"/>
          </p:nvPr>
        </p:nvSpPr>
        <p:spPr>
          <a:xfrm>
            <a:off x="1401763" y="6192838"/>
            <a:ext cx="7480300" cy="10001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Office de l'urbanisme</a:t>
            </a:r>
            <a:endParaRPr lang="de-DE">
              <a:solidFill>
                <a:srgbClr val="FFFFFF"/>
              </a:solidFill>
            </a:endParaRPr>
          </a:p>
        </p:txBody>
      </p:sp>
      <p:sp>
        <p:nvSpPr>
          <p:cNvPr id="6" name="Rectangle 2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>
                <a:solidFill>
                  <a:srgbClr val="FFFFFF"/>
                </a:solidFill>
              </a:rPr>
              <a:t>Département de l'aménagement, du logement et de l'énergie</a:t>
            </a: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001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Rectangle 20"/>
          <p:cNvSpPr>
            <a:spLocks noGrp="1" noChangeArrowheads="1"/>
          </p:cNvSpPr>
          <p:nvPr>
            <p:ph type="dt" sz="quarter" idx="10"/>
          </p:nvPr>
        </p:nvSpPr>
        <p:spPr>
          <a:xfrm>
            <a:off x="1401763" y="6192838"/>
            <a:ext cx="7480300" cy="10001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Office de l'urbanisme</a:t>
            </a:r>
            <a:endParaRPr lang="de-DE">
              <a:solidFill>
                <a:srgbClr val="FFFFFF"/>
              </a:solidFill>
            </a:endParaRPr>
          </a:p>
        </p:txBody>
      </p:sp>
      <p:sp>
        <p:nvSpPr>
          <p:cNvPr id="8" name="Rectangle 2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>
                <a:solidFill>
                  <a:srgbClr val="FFFFFF"/>
                </a:solidFill>
              </a:rPr>
              <a:t>Département de l'aménagement, du logement et de l'énergie</a:t>
            </a: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248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dt" sz="quarter" idx="10"/>
          </p:nvPr>
        </p:nvSpPr>
        <p:spPr>
          <a:xfrm>
            <a:off x="1401763" y="6192838"/>
            <a:ext cx="7480300" cy="10001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Office de l'urbanisme</a:t>
            </a:r>
            <a:endParaRPr lang="de-DE">
              <a:solidFill>
                <a:srgbClr val="FFFFFF"/>
              </a:solidFill>
            </a:endParaRPr>
          </a:p>
        </p:txBody>
      </p:sp>
      <p:sp>
        <p:nvSpPr>
          <p:cNvPr id="4" name="Rectangle 2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>
                <a:solidFill>
                  <a:srgbClr val="FFFFFF"/>
                </a:solidFill>
              </a:rPr>
              <a:t>Département de l'aménagement, du logement et de l'énergie</a:t>
            </a: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751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0"/>
          <p:cNvSpPr>
            <a:spLocks noGrp="1" noChangeArrowheads="1"/>
          </p:cNvSpPr>
          <p:nvPr>
            <p:ph type="dt" sz="quarter" idx="10"/>
          </p:nvPr>
        </p:nvSpPr>
        <p:spPr>
          <a:xfrm>
            <a:off x="1401763" y="6192838"/>
            <a:ext cx="7480300" cy="10001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Office de l'urbanisme</a:t>
            </a:r>
            <a:endParaRPr lang="de-DE">
              <a:solidFill>
                <a:srgbClr val="FFFFFF"/>
              </a:solidFill>
            </a:endParaRPr>
          </a:p>
        </p:txBody>
      </p:sp>
      <p:sp>
        <p:nvSpPr>
          <p:cNvPr id="3" name="Rectangle 2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>
                <a:solidFill>
                  <a:srgbClr val="FFFFFF"/>
                </a:solidFill>
              </a:rPr>
              <a:t>Département de l'aménagement, du logement et de l'énergie</a:t>
            </a: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499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dt" sz="quarter" idx="10"/>
          </p:nvPr>
        </p:nvSpPr>
        <p:spPr>
          <a:xfrm>
            <a:off x="1401763" y="6192838"/>
            <a:ext cx="7480300" cy="10001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Office de l'urbanisme</a:t>
            </a:r>
            <a:endParaRPr lang="de-DE">
              <a:solidFill>
                <a:srgbClr val="FFFFFF"/>
              </a:solidFill>
            </a:endParaRPr>
          </a:p>
        </p:txBody>
      </p:sp>
      <p:sp>
        <p:nvSpPr>
          <p:cNvPr id="6" name="Rectangle 2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>
                <a:solidFill>
                  <a:srgbClr val="FFFFFF"/>
                </a:solidFill>
              </a:rPr>
              <a:t>Département de l'aménagement, du logement et de l'énergie</a:t>
            </a: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34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fr-CH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dt" sz="quarter" idx="10"/>
          </p:nvPr>
        </p:nvSpPr>
        <p:spPr>
          <a:xfrm>
            <a:off x="1401763" y="6192838"/>
            <a:ext cx="7480300" cy="10001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Office de l'urbanisme</a:t>
            </a:r>
            <a:endParaRPr lang="de-DE">
              <a:solidFill>
                <a:srgbClr val="FFFFFF"/>
              </a:solidFill>
            </a:endParaRPr>
          </a:p>
        </p:txBody>
      </p:sp>
      <p:sp>
        <p:nvSpPr>
          <p:cNvPr id="6" name="Rectangle 2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>
                <a:solidFill>
                  <a:srgbClr val="FFFFFF"/>
                </a:solidFill>
              </a:rPr>
              <a:t>Département de l'aménagement, du logement et de l'énergie</a:t>
            </a: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5148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CH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28775"/>
            <a:ext cx="8229600" cy="403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5867400"/>
            <a:ext cx="9144000" cy="9906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6E89B0"/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1029" name="Picture 8" descr="LOGOFRUTIGER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959475"/>
            <a:ext cx="914400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5" name="Rectangle 2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92238" y="6013450"/>
            <a:ext cx="7494587" cy="112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 smtClean="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CH">
                <a:solidFill>
                  <a:srgbClr val="FFFFFF"/>
                </a:solidFill>
              </a:rPr>
              <a:t>Département de l'aménagement, du logement et de l'énergie</a:t>
            </a: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886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95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0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CH">
                <a:solidFill>
                  <a:srgbClr val="FFFFFF"/>
                </a:solidFill>
              </a:rPr>
              <a:t>Département de l'aménagement, du logement et de l'énergie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512" y="2130425"/>
            <a:ext cx="8784976" cy="2018655"/>
          </a:xfrm>
        </p:spPr>
        <p:txBody>
          <a:bodyPr/>
          <a:lstStyle/>
          <a:p>
            <a:pPr algn="ctr" eaLnBrk="1" hangingPunct="1"/>
            <a:r>
              <a:rPr lang="fr-FR" sz="4000" dirty="0" smtClean="0"/>
              <a:t>Système d'information géographiques </a:t>
            </a:r>
            <a:r>
              <a:rPr lang="fr-FR" sz="4000" dirty="0" smtClean="0"/>
              <a:t>des </a:t>
            </a:r>
            <a:r>
              <a:rPr lang="fr-FR" sz="4000" dirty="0" smtClean="0"/>
              <a:t>projets urbains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sz="2400" dirty="0" smtClean="0"/>
              <a:t>Mise en œuvre</a:t>
            </a:r>
            <a:r>
              <a:rPr lang="fr-FR" sz="4000" dirty="0" smtClean="0"/>
              <a:t/>
            </a:r>
            <a:br>
              <a:rPr lang="fr-FR" sz="4000" dirty="0" smtClean="0"/>
            </a:br>
            <a:r>
              <a:rPr lang="fr-FR" sz="4000" dirty="0" smtClean="0"/>
              <a:t/>
            </a:r>
            <a:br>
              <a:rPr lang="fr-FR" sz="4000" dirty="0" smtClean="0"/>
            </a:br>
            <a:endParaRPr lang="fr-FR" sz="1800" b="0" dirty="0" smtClean="0"/>
          </a:p>
        </p:txBody>
      </p:sp>
    </p:spTree>
    <p:extLst>
      <p:ext uri="{BB962C8B-B14F-4D97-AF65-F5344CB8AC3E}">
        <p14:creationId xmlns:p14="http://schemas.microsoft.com/office/powerpoint/2010/main" val="199385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504" y="0"/>
            <a:ext cx="8579296" cy="504056"/>
          </a:xfrm>
        </p:spPr>
        <p:txBody>
          <a:bodyPr/>
          <a:lstStyle/>
          <a:p>
            <a:r>
              <a:rPr lang="fr-CH" dirty="0" smtClean="0"/>
              <a:t>Contexte général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5472608"/>
          </a:xfrm>
        </p:spPr>
        <p:txBody>
          <a:bodyPr/>
          <a:lstStyle/>
          <a:p>
            <a:r>
              <a:rPr lang="fr-CH" dirty="0" smtClean="0"/>
              <a:t>Conjonction de différents projets</a:t>
            </a:r>
          </a:p>
          <a:p>
            <a:pPr lvl="1"/>
            <a:r>
              <a:rPr lang="fr-CH" dirty="0" smtClean="0"/>
              <a:t>RDPPF</a:t>
            </a:r>
          </a:p>
          <a:p>
            <a:pPr lvl="1"/>
            <a:r>
              <a:rPr lang="fr-CH" dirty="0" smtClean="0"/>
              <a:t>Réforme </a:t>
            </a:r>
            <a:r>
              <a:rPr lang="fr-CH" dirty="0" smtClean="0"/>
              <a:t>du PLQ</a:t>
            </a:r>
          </a:p>
          <a:p>
            <a:pPr lvl="1"/>
            <a:r>
              <a:rPr lang="fr-CH" dirty="0" smtClean="0"/>
              <a:t>Charte graphique</a:t>
            </a:r>
          </a:p>
          <a:p>
            <a:pPr lvl="1"/>
            <a:r>
              <a:rPr lang="fr-CH" dirty="0" smtClean="0"/>
              <a:t>Système d'information géographique des projets urbains</a:t>
            </a:r>
            <a:endParaRPr lang="fr-CH" dirty="0" smtClean="0"/>
          </a:p>
          <a:p>
            <a:pPr lvl="1"/>
            <a:r>
              <a:rPr lang="fr-CH" dirty="0" smtClean="0"/>
              <a:t>Plan guide</a:t>
            </a:r>
          </a:p>
          <a:p>
            <a:pPr lvl="1"/>
            <a:r>
              <a:rPr lang="fr-CH" dirty="0" smtClean="0"/>
              <a:t>…..</a:t>
            </a:r>
          </a:p>
          <a:p>
            <a:pPr lvl="1"/>
            <a:endParaRPr lang="fr-CH" sz="1600" dirty="0"/>
          </a:p>
          <a:p>
            <a:pPr marL="0" indent="0" algn="ctr">
              <a:buNone/>
            </a:pPr>
            <a:endParaRPr lang="fr-CH" dirty="0" smtClean="0"/>
          </a:p>
          <a:p>
            <a:pPr marL="0" indent="0" algn="ctr">
              <a:buNone/>
            </a:pPr>
            <a:r>
              <a:rPr lang="fr-CH" dirty="0" smtClean="0">
                <a:sym typeface="Wingdings" panose="05000000000000000000" pitchFamily="2" charset="2"/>
              </a:rPr>
              <a:t> </a:t>
            </a:r>
            <a:r>
              <a:rPr lang="fr-CH" dirty="0" smtClean="0"/>
              <a:t>Création </a:t>
            </a:r>
            <a:r>
              <a:rPr lang="fr-CH" dirty="0" smtClean="0"/>
              <a:t>d'un </a:t>
            </a:r>
            <a:r>
              <a:rPr lang="fr-CH" b="1" dirty="0" smtClean="0"/>
              <a:t>référentiel unique des projets urbains </a:t>
            </a:r>
            <a:r>
              <a:rPr lang="fr-CH" dirty="0" smtClean="0"/>
              <a:t>pour le canton de Genève intégré sur la plateforme du Système d'information du territoire genevois, alimenté par les différents acteurs du territoire concernés avec leurs outils.</a:t>
            </a:r>
          </a:p>
          <a:p>
            <a:pPr marL="0" indent="0">
              <a:buNone/>
            </a:pPr>
            <a:endParaRPr lang="fr-CH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CH" dirty="0" smtClean="0">
                <a:solidFill>
                  <a:srgbClr val="FFFFFF"/>
                </a:solidFill>
              </a:rPr>
              <a:t>Département de l'aménagement, du logement et de l'énergie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8919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504056"/>
          </a:xfrm>
        </p:spPr>
        <p:txBody>
          <a:bodyPr/>
          <a:lstStyle/>
          <a:p>
            <a:r>
              <a:rPr lang="fr-CH" dirty="0" smtClean="0"/>
              <a:t>Référentiel des </a:t>
            </a:r>
            <a:r>
              <a:rPr lang="fr-CH" dirty="0"/>
              <a:t>projets </a:t>
            </a:r>
            <a:r>
              <a:rPr lang="fr-CH" dirty="0" smtClean="0"/>
              <a:t>urbains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112568"/>
          </a:xfrm>
        </p:spPr>
        <p:txBody>
          <a:bodyPr/>
          <a:lstStyle/>
          <a:p>
            <a:r>
              <a:rPr lang="fr-CH" sz="2800" dirty="0" smtClean="0"/>
              <a:t>Objectifs</a:t>
            </a:r>
            <a:r>
              <a:rPr lang="fr-CH" sz="2800" dirty="0"/>
              <a:t>:</a:t>
            </a:r>
          </a:p>
          <a:p>
            <a:pPr lvl="1"/>
            <a:r>
              <a:rPr lang="fr-CH" sz="2000" dirty="0" smtClean="0"/>
              <a:t>Capitaliser, </a:t>
            </a:r>
            <a:r>
              <a:rPr lang="fr-CH" sz="2000" dirty="0"/>
              <a:t>centraliser l'information de manière </a:t>
            </a:r>
            <a:r>
              <a:rPr lang="fr-CH" sz="2000" dirty="0" smtClean="0"/>
              <a:t>géographique et </a:t>
            </a:r>
            <a:r>
              <a:rPr lang="fr-CH" sz="2000" dirty="0" smtClean="0"/>
              <a:t>structurée</a:t>
            </a:r>
            <a:endParaRPr lang="fr-CH" sz="2000" dirty="0" smtClean="0"/>
          </a:p>
          <a:p>
            <a:pPr lvl="1"/>
            <a:r>
              <a:rPr lang="fr-CH" sz="2000" dirty="0" smtClean="0"/>
              <a:t>Rendre accessibles les données à tous les acteurs concernés</a:t>
            </a:r>
          </a:p>
          <a:p>
            <a:pPr lvl="1"/>
            <a:r>
              <a:rPr lang="fr-CH" sz="2000" dirty="0" smtClean="0"/>
              <a:t>Industrialiser </a:t>
            </a:r>
            <a:r>
              <a:rPr lang="fr-CH" sz="2000" dirty="0"/>
              <a:t>la production des projets urbains (normes fixées, </a:t>
            </a:r>
            <a:r>
              <a:rPr lang="fr-CH" sz="2000" dirty="0" smtClean="0"/>
              <a:t>processus partagés,  automatisation de tâches, …)</a:t>
            </a:r>
            <a:endParaRPr lang="fr-CH" sz="2000" dirty="0"/>
          </a:p>
          <a:p>
            <a:pPr lvl="1"/>
            <a:r>
              <a:rPr lang="fr-CH" sz="2000" dirty="0"/>
              <a:t>Eviter des "</a:t>
            </a:r>
            <a:r>
              <a:rPr lang="fr-CH" sz="2000" dirty="0" err="1" smtClean="0"/>
              <a:t>re</a:t>
            </a:r>
            <a:r>
              <a:rPr lang="fr-CH" sz="2000" dirty="0" smtClean="0"/>
              <a:t> saisies</a:t>
            </a:r>
            <a:r>
              <a:rPr lang="fr-CH" sz="2000" dirty="0"/>
              <a:t>" d'informations entre la </a:t>
            </a:r>
            <a:r>
              <a:rPr lang="fr-CH" sz="2000" dirty="0" smtClean="0"/>
              <a:t>CAO, les textes réglementaires et </a:t>
            </a:r>
            <a:r>
              <a:rPr lang="fr-CH" sz="2000" dirty="0"/>
              <a:t>le SIG</a:t>
            </a:r>
          </a:p>
          <a:p>
            <a:pPr lvl="1"/>
            <a:r>
              <a:rPr lang="fr-CH" sz="2000" dirty="0"/>
              <a:t>Optimiser les processus et les ressources</a:t>
            </a:r>
          </a:p>
          <a:p>
            <a:pPr marL="0" indent="0">
              <a:buNone/>
            </a:pPr>
            <a:endParaRPr lang="fr-CH" sz="28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CH" dirty="0" smtClean="0">
                <a:solidFill>
                  <a:srgbClr val="FFFFFF"/>
                </a:solidFill>
              </a:rPr>
              <a:t>Département de l'aménagement, du logement et de l'énergie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66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04056"/>
          </a:xfrm>
        </p:spPr>
        <p:txBody>
          <a:bodyPr/>
          <a:lstStyle/>
          <a:p>
            <a:r>
              <a:rPr lang="fr-CH" dirty="0" smtClean="0"/>
              <a:t>Aspects techniques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4968552"/>
          </a:xfrm>
        </p:spPr>
        <p:txBody>
          <a:bodyPr/>
          <a:lstStyle/>
          <a:p>
            <a:r>
              <a:rPr lang="fr-CH" dirty="0" smtClean="0"/>
              <a:t>Mise en place du référentiel des projets urbains</a:t>
            </a:r>
          </a:p>
          <a:p>
            <a:pPr lvl="1"/>
            <a:r>
              <a:rPr lang="fr-CH" dirty="0" smtClean="0"/>
              <a:t>Dans la base de données géographiques de l'Etat de Genève</a:t>
            </a:r>
          </a:p>
          <a:p>
            <a:pPr lvl="1"/>
            <a:r>
              <a:rPr lang="fr-CH" dirty="0" smtClean="0"/>
              <a:t>Basé sur un modèle de données "Projets urbains" en commun</a:t>
            </a:r>
            <a:endParaRPr lang="fr-CH" dirty="0"/>
          </a:p>
          <a:p>
            <a:pPr lvl="1"/>
            <a:r>
              <a:rPr lang="fr-CH" dirty="0" smtClean="0"/>
              <a:t>Mis à disposition au travers de la plateforme du SITG</a:t>
            </a:r>
          </a:p>
          <a:p>
            <a:endParaRPr lang="fr-CH" dirty="0" smtClean="0"/>
          </a:p>
          <a:p>
            <a:r>
              <a:rPr lang="fr-CH" dirty="0" smtClean="0"/>
              <a:t>Développement de l'interface CAO – SIG</a:t>
            </a:r>
          </a:p>
          <a:p>
            <a:pPr lvl="1"/>
            <a:r>
              <a:rPr lang="fr-CH" dirty="0" smtClean="0"/>
              <a:t>En s'appuyant sur le modèle de données et du template CAO</a:t>
            </a:r>
          </a:p>
          <a:p>
            <a:pPr lvl="1"/>
            <a:r>
              <a:rPr lang="fr-CH" dirty="0" smtClean="0"/>
              <a:t>Avec extraction des données pour le projet (CAO) depuis la base </a:t>
            </a:r>
            <a:r>
              <a:rPr lang="fr-CH" dirty="0"/>
              <a:t>de données géographiques de l'Etat de Genève</a:t>
            </a:r>
            <a:endParaRPr lang="fr-CH" dirty="0" smtClean="0"/>
          </a:p>
          <a:p>
            <a:pPr lvl="1"/>
            <a:r>
              <a:rPr lang="fr-CH" dirty="0" smtClean="0"/>
              <a:t>Scripts de contrôle de validité de la donnée saisie pour le projet urbain</a:t>
            </a:r>
          </a:p>
          <a:p>
            <a:pPr lvl="1"/>
            <a:r>
              <a:rPr lang="fr-CH" dirty="0" smtClean="0"/>
              <a:t>Avec intégration des données du projet urbain en format géographique pour analyse, validation, capitalisation et partage avec les services concernés</a:t>
            </a:r>
          </a:p>
          <a:p>
            <a:pPr lvl="1"/>
            <a:r>
              <a:rPr lang="fr-CH" dirty="0" smtClean="0"/>
              <a:t>Scripts d'historisation et de mise à jour du référentiel des projets urbains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CH" smtClean="0">
                <a:solidFill>
                  <a:srgbClr val="FFFFFF"/>
                </a:solidFill>
              </a:rPr>
              <a:t>Département de l'aménagement, du logement et de l'énergie</a:t>
            </a: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748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CH" smtClean="0">
                <a:solidFill>
                  <a:srgbClr val="FFFFFF"/>
                </a:solidFill>
              </a:rPr>
              <a:t>Département de l'aménagement, du logement et de l'énergie</a:t>
            </a:r>
            <a:endParaRPr lang="en-US">
              <a:solidFill>
                <a:srgbClr val="FFFFFF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908719"/>
            <a:ext cx="6747000" cy="4264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6499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>
                <a:solidFill>
                  <a:srgbClr val="FFFFFF"/>
                </a:solidFill>
              </a:rPr>
              <a:t>Office de l'urbanisme</a:t>
            </a:r>
            <a:endParaRPr lang="de-DE">
              <a:solidFill>
                <a:srgbClr val="FFFFFF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CH" smtClean="0">
                <a:solidFill>
                  <a:srgbClr val="FFFFFF"/>
                </a:solidFill>
              </a:rPr>
              <a:t>Département de l'aménagement, du logement et de l'énergie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H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688" y="2"/>
            <a:ext cx="8161684" cy="5837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0060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CH" smtClean="0">
                <a:solidFill>
                  <a:srgbClr val="FFFFFF"/>
                </a:solidFill>
              </a:rPr>
              <a:t>Département de l'aménagement, du logement et de l'énergie</a:t>
            </a:r>
            <a:endParaRPr lang="en-US">
              <a:solidFill>
                <a:srgbClr val="FFFFFF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-33924"/>
            <a:ext cx="8295109" cy="59741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840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ésentation_DALE_OU">
  <a:themeElements>
    <a:clrScheme name="PresentationEta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sentationEta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Eta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Eta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Eta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Eta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Eta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Eta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Eta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Eta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Eta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Eta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Eta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Eta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742</TotalTime>
  <Words>321</Words>
  <Application>Microsoft Office PowerPoint</Application>
  <PresentationFormat>Affichage à l'écran (4:3)</PresentationFormat>
  <Paragraphs>40</Paragraphs>
  <Slides>7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Présentation_DALE_OU</vt:lpstr>
      <vt:lpstr>Système d'information géographiques des projets urbains  Mise en œuvre  </vt:lpstr>
      <vt:lpstr>Contexte général</vt:lpstr>
      <vt:lpstr>Référentiel des projets urbains</vt:lpstr>
      <vt:lpstr>Aspects techniques</vt:lpstr>
      <vt:lpstr>Présentation PowerPoint</vt:lpstr>
      <vt:lpstr>Présentation PowerPoint</vt:lpstr>
      <vt:lpstr>Présentation PowerPoint</vt:lpstr>
    </vt:vector>
  </TitlesOfParts>
  <Company>Etat de Genève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Bases légales de la concertation</dc:title>
  <dc:creator>Josselin Frederic (DALE)</dc:creator>
  <cp:lastModifiedBy>Josselin Frederic (DALE)</cp:lastModifiedBy>
  <cp:revision>41</cp:revision>
  <cp:lastPrinted>2015-11-23T15:16:39Z</cp:lastPrinted>
  <dcterms:created xsi:type="dcterms:W3CDTF">2015-04-09T13:12:25Z</dcterms:created>
  <dcterms:modified xsi:type="dcterms:W3CDTF">2015-11-26T14:56:05Z</dcterms:modified>
</cp:coreProperties>
</file>